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349" r:id="rId3"/>
    <p:sldId id="369" r:id="rId4"/>
    <p:sldId id="260" r:id="rId5"/>
    <p:sldId id="264" r:id="rId6"/>
    <p:sldId id="336" r:id="rId7"/>
    <p:sldId id="359" r:id="rId8"/>
    <p:sldId id="362" r:id="rId9"/>
    <p:sldId id="305" r:id="rId10"/>
    <p:sldId id="370" r:id="rId11"/>
    <p:sldId id="356" r:id="rId12"/>
    <p:sldId id="357" r:id="rId13"/>
    <p:sldId id="266" r:id="rId14"/>
    <p:sldId id="342" r:id="rId15"/>
    <p:sldId id="363" r:id="rId16"/>
    <p:sldId id="351" r:id="rId17"/>
    <p:sldId id="352" r:id="rId18"/>
    <p:sldId id="268" r:id="rId19"/>
    <p:sldId id="304" r:id="rId20"/>
    <p:sldId id="340" r:id="rId21"/>
  </p:sldIdLst>
  <p:sldSz cx="12192000" cy="6858000"/>
  <p:notesSz cx="6858000" cy="9144000"/>
  <p:embeddedFontLst>
    <p:embeddedFont>
      <p:font typeface="Arial Black" panose="020B0A04020102020204" pitchFamily="3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FDF89DAF-EFCA-4569-9A85-04B605B0ADC9}">
          <p14:sldIdLst>
            <p14:sldId id="256"/>
            <p14:sldId id="349"/>
            <p14:sldId id="369"/>
            <p14:sldId id="260"/>
            <p14:sldId id="264"/>
            <p14:sldId id="336"/>
            <p14:sldId id="359"/>
            <p14:sldId id="362"/>
            <p14:sldId id="305"/>
            <p14:sldId id="370"/>
            <p14:sldId id="356"/>
            <p14:sldId id="357"/>
            <p14:sldId id="266"/>
            <p14:sldId id="342"/>
            <p14:sldId id="363"/>
            <p14:sldId id="351"/>
            <p14:sldId id="352"/>
            <p14:sldId id="268"/>
            <p14:sldId id="304"/>
            <p14:sldId id="34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420253-9834-D587-4096-1C93931547C5}" name="Layla Freeborn" initials="LF" userId="S::lafr9499@colorado.edu::f1c90044-c8ab-43c3-83b6-557d67354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4291" autoAdjust="0"/>
  </p:normalViewPr>
  <p:slideViewPr>
    <p:cSldViewPr snapToGrid="0">
      <p:cViewPr varScale="1">
        <p:scale>
          <a:sx n="59" d="100"/>
          <a:sy n="59" d="100"/>
        </p:scale>
        <p:origin x="856" y="52"/>
      </p:cViewPr>
      <p:guideLst/>
    </p:cSldViewPr>
  </p:slideViewPr>
  <p:outlineViewPr>
    <p:cViewPr>
      <p:scale>
        <a:sx n="33" d="100"/>
        <a:sy n="33" d="100"/>
      </p:scale>
      <p:origin x="0" y="-2349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OIT-AW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4419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8555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8856cd2d0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8856cd2d0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/>
            <a: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  <a:hlinkClick r:id="rId3"/>
              </a:rPr>
              <a:t>http://bit.ly/OIT-AWS</a:t>
            </a:r>
            <a:endParaRPr lang="en-US" sz="1800" dirty="0">
              <a:solidFill>
                <a:srgbClr val="000000"/>
              </a:solidFill>
              <a:effectLst/>
              <a:latin typeface="Aptos" panose="020B0004020202020204" pitchFamily="34" charset="0"/>
            </a:endParaRPr>
          </a:p>
          <a:p>
            <a:br>
              <a:rPr lang="en-US" sz="180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endParaRPr lang="en-US" dirty="0"/>
          </a:p>
        </p:txBody>
      </p:sp>
      <p:sp>
        <p:nvSpPr>
          <p:cNvPr id="168" name="Google Shape;168;g128856cd2d0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398159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28856cd2d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28856cd2d0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dirty="0"/>
              <a:t>We'll help to provision the resources you need, estimate costs for these resources. </a:t>
            </a:r>
          </a:p>
          <a:p>
            <a:pPr marL="0" indent="0"/>
            <a:r>
              <a:rPr lang="en-US" dirty="0"/>
              <a:t>We'll work with you on budgeting.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88" name="Google Shape;188;g128856cd2d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Can communicate within the internal CU network</a:t>
            </a:r>
          </a:p>
          <a:p>
            <a:pPr marL="0" indent="0"/>
            <a:endParaRPr lang="en-US"/>
          </a:p>
          <a:p>
            <a:pPr marL="0" indent="0"/>
            <a:r>
              <a:rPr lang="en-US"/>
              <a:t>Federated Access (</a:t>
            </a:r>
            <a:r>
              <a:rPr lang="en-US" err="1"/>
              <a:t>identikey</a:t>
            </a:r>
            <a:r>
              <a:rPr lang="en-US"/>
              <a:t>)</a:t>
            </a:r>
          </a:p>
          <a:p>
            <a:pPr marL="0" indent="0"/>
            <a:r>
              <a:rPr lang="en-US"/>
              <a:t>Billing</a:t>
            </a:r>
          </a:p>
          <a:p>
            <a:pPr marL="0" indent="0"/>
            <a:r>
              <a:rPr lang="en-US"/>
              <a:t>Security,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403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12316551eda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12316551eda_0_8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12316551eda_0_8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8856cd2d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128856cd2d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60E6FC-C58D-CA46-93FA-98E1AAB1BA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30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8856cd2d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8856cd2d0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8856cd2d0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c8805961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c8805961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12c8805961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2c8805961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2c88059615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2c88059615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1085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6429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39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>
          <a:extLst>
            <a:ext uri="{FF2B5EF4-FFF2-40B4-BE49-F238E27FC236}">
              <a16:creationId xmlns:a16="http://schemas.microsoft.com/office/drawing/2014/main" id="{A73B209E-392C-CE3A-BA5F-1467BC82D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>
            <a:extLst>
              <a:ext uri="{FF2B5EF4-FFF2-40B4-BE49-F238E27FC236}">
                <a16:creationId xmlns:a16="http://schemas.microsoft.com/office/drawing/2014/main" id="{BFB7B5AB-F694-EBD6-ADAD-3DB84389E7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>
            <a:extLst>
              <a:ext uri="{FF2B5EF4-FFF2-40B4-BE49-F238E27FC236}">
                <a16:creationId xmlns:a16="http://schemas.microsoft.com/office/drawing/2014/main" id="{E69258F5-A12F-EC2B-B708-4B4E1C27F0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5506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831850" y="172523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079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430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 dirty="0"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4014436" y="-1350610"/>
            <a:ext cx="416312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931387" y="6356349"/>
            <a:ext cx="81741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122303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 descr="Untitled.png" title="Be Boulder."/>
          <p:cNvPicPr preferRelativeResize="0"/>
          <p:nvPr/>
        </p:nvPicPr>
        <p:blipFill rotWithShape="1">
          <a:blip r:embed="rId12">
            <a:alphaModFix/>
          </a:blip>
          <a:srcRect b="47289"/>
          <a:stretch/>
        </p:blipFill>
        <p:spPr>
          <a:xfrm>
            <a:off x="9293520" y="6188959"/>
            <a:ext cx="2517480" cy="443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16;p1"/>
          <p:cNvCxnSpPr/>
          <p:nvPr/>
        </p:nvCxnSpPr>
        <p:spPr>
          <a:xfrm rot="10800000" flipH="1">
            <a:off x="457200" y="6081713"/>
            <a:ext cx="11277600" cy="1428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7" name="Google Shape;17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4348" y="6188959"/>
            <a:ext cx="2210435" cy="4398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training/azure/" TargetMode="External"/><Relationship Id="rId2" Type="http://schemas.openxmlformats.org/officeDocument/2006/relationships/hyperlink" Target="https://aws.amazon.com/education/awseducat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google.com/learn/trainin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free/students" TargetMode="External"/><Relationship Id="rId2" Type="http://schemas.openxmlformats.org/officeDocument/2006/relationships/hyperlink" Target="https://aws.amazon.com/free/?all-free-tier.sort-by=item.additionalFields.SortRank&amp;all-free-tier.sort-order=asc&amp;awsf.Free%20Tier%20Types=*all&amp;awsf.Free%20Tier%20Categories=*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google.com/free?hl=e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/userservices/contac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etstream-cloud.org/index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c.colorado.edu/" TargetMode="External"/><Relationship Id="rId7" Type="http://schemas.openxmlformats.org/officeDocument/2006/relationships/hyperlink" Target="https://curc.readthedocs.io/en/lates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tinyurl.com/curc-survey18" TargetMode="External"/><Relationship Id="rId5" Type="http://schemas.openxmlformats.org/officeDocument/2006/relationships/hyperlink" Target="https://github.com/ResearchComputing/cloud101_primer" TargetMode="External"/><Relationship Id="rId4" Type="http://schemas.openxmlformats.org/officeDocument/2006/relationships/hyperlink" Target="mailto:rc-help@colorado.edu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urc-survey1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github.com/ResearchComputing/cloud101_prime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Introduction"/>
          <p:cNvPicPr preferRelativeResize="0"/>
          <p:nvPr/>
        </p:nvPicPr>
        <p:blipFill rotWithShape="1">
          <a:blip r:embed="rId3">
            <a:alphaModFix/>
          </a:blip>
          <a:srcRect b="32473"/>
          <a:stretch/>
        </p:blipFill>
        <p:spPr>
          <a:xfrm>
            <a:off x="0" y="1"/>
            <a:ext cx="12192000" cy="49262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7100" y="4896407"/>
            <a:ext cx="113013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dirty="0">
                <a:latin typeface="Arial Black"/>
                <a:sym typeface="Helvetica Neue"/>
              </a:rPr>
              <a:t>Introduction to Commercial Cloud</a:t>
            </a:r>
            <a:endParaRPr sz="3800" dirty="0">
              <a:latin typeface="Arial Black"/>
              <a:sym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>
          <a:extLst>
            <a:ext uri="{FF2B5EF4-FFF2-40B4-BE49-F238E27FC236}">
              <a16:creationId xmlns:a16="http://schemas.microsoft.com/office/drawing/2014/main" id="{2FE68FB8-5E77-E80D-36D0-7D63D9570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>
            <a:extLst>
              <a:ext uri="{FF2B5EF4-FFF2-40B4-BE49-F238E27FC236}">
                <a16:creationId xmlns:a16="http://schemas.microsoft.com/office/drawing/2014/main" id="{20AD9C5C-403D-B074-9144-76FE525DE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8990" y="397727"/>
            <a:ext cx="4292097" cy="14859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100" dirty="0">
                <a:sym typeface="Helvetica Neue Light"/>
              </a:rPr>
              <a:t>What tools are available?</a:t>
            </a:r>
            <a:endParaRPr lang="en-US" sz="4100" dirty="0"/>
          </a:p>
        </p:txBody>
      </p:sp>
      <p:sp>
        <p:nvSpPr>
          <p:cNvPr id="198" name="Google Shape;198;p30">
            <a:extLst>
              <a:ext uri="{FF2B5EF4-FFF2-40B4-BE49-F238E27FC236}">
                <a16:creationId xmlns:a16="http://schemas.microsoft.com/office/drawing/2014/main" id="{60EADB92-92E0-B788-6564-195AA90345F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9023" y="1883627"/>
            <a:ext cx="4492064" cy="3657857"/>
          </a:xfrm>
          <a:prstGeom prst="rect">
            <a:avLst/>
          </a:prstGeom>
        </p:spPr>
        <p:txBody>
          <a:bodyPr spcFirstLastPara="1" vert="horz" lIns="91425" tIns="45700" rIns="91425" bIns="45700" rtlCol="0" anchor="t" anchorCtr="0">
            <a:normAutofit fontScale="92500"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Advanced Tools</a:t>
            </a:r>
          </a:p>
          <a:p>
            <a:pPr lvl="1">
              <a:spcBef>
                <a:spcPts val="1000"/>
              </a:spcBef>
              <a:buClr>
                <a:srgbClr val="000000"/>
              </a:buClr>
              <a:buSzPct val="100000"/>
              <a:defRPr/>
            </a:pPr>
            <a:r>
              <a:rPr lang="en-US" dirty="0">
                <a:solidFill>
                  <a:srgbClr val="000000"/>
                </a:solidFill>
              </a:rPr>
              <a:t>Serverless code execution</a:t>
            </a:r>
          </a:p>
          <a:p>
            <a:pPr lvl="2">
              <a:spcBef>
                <a:spcPts val="1000"/>
              </a:spcBef>
              <a:buClr>
                <a:srgbClr val="000000"/>
              </a:buClr>
              <a:buSzPct val="100000"/>
              <a:defRPr/>
            </a:pPr>
            <a:r>
              <a:rPr lang="en-US" dirty="0">
                <a:solidFill>
                  <a:srgbClr val="000000"/>
                </a:solidFill>
              </a:rPr>
              <a:t>Lambda</a:t>
            </a:r>
          </a:p>
          <a:p>
            <a:pPr lvl="1">
              <a:spcBef>
                <a:spcPts val="1000"/>
              </a:spcBef>
              <a:buClr>
                <a:srgbClr val="000000"/>
              </a:buClr>
              <a:buSzPct val="100000"/>
              <a:defRPr/>
            </a:pPr>
            <a:r>
              <a:rPr lang="en-US" dirty="0">
                <a:solidFill>
                  <a:srgbClr val="000000"/>
                </a:solidFill>
              </a:rPr>
              <a:t>Machine Learning</a:t>
            </a:r>
          </a:p>
          <a:p>
            <a:pPr lvl="2">
              <a:spcBef>
                <a:spcPts val="1000"/>
              </a:spcBef>
              <a:buClr>
                <a:srgbClr val="000000"/>
              </a:buClr>
              <a:buSzPct val="100000"/>
              <a:defRPr/>
            </a:pPr>
            <a:r>
              <a:rPr lang="en-US" dirty="0" err="1">
                <a:solidFill>
                  <a:srgbClr val="000000"/>
                </a:solidFill>
              </a:rPr>
              <a:t>Sagemaker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Rekognition</a:t>
            </a:r>
            <a:r>
              <a:rPr lang="en-US" dirty="0">
                <a:solidFill>
                  <a:srgbClr val="000000"/>
                </a:solidFill>
              </a:rPr>
              <a:t>, Polly, etc.</a:t>
            </a:r>
          </a:p>
          <a:p>
            <a:pPr lvl="1">
              <a:spcBef>
                <a:spcPts val="1000"/>
              </a:spcBef>
              <a:buClr>
                <a:srgbClr val="000000"/>
              </a:buClr>
              <a:buSzPct val="100000"/>
              <a:defRPr/>
            </a:pPr>
            <a:r>
              <a:rPr lang="en-US" dirty="0">
                <a:solidFill>
                  <a:srgbClr val="000000"/>
                </a:solidFill>
              </a:rPr>
              <a:t>Artificial Intelligence</a:t>
            </a:r>
          </a:p>
          <a:p>
            <a:pPr lvl="2">
              <a:spcBef>
                <a:spcPts val="1000"/>
              </a:spcBef>
              <a:buClr>
                <a:srgbClr val="000000"/>
              </a:buClr>
              <a:buSzPct val="100000"/>
              <a:defRPr/>
            </a:pPr>
            <a:r>
              <a:rPr lang="en-US" dirty="0">
                <a:solidFill>
                  <a:srgbClr val="000000"/>
                </a:solidFill>
              </a:rPr>
              <a:t>Amazon Q, Bedrock, Azure AI Foundry</a:t>
            </a:r>
          </a:p>
          <a:p>
            <a:pPr marL="4572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endParaRPr lang="en-US" sz="2800" dirty="0"/>
          </a:p>
        </p:txBody>
      </p:sp>
      <p:sp>
        <p:nvSpPr>
          <p:cNvPr id="199" name="Google Shape;199;p30">
            <a:extLst>
              <a:ext uri="{FF2B5EF4-FFF2-40B4-BE49-F238E27FC236}">
                <a16:creationId xmlns:a16="http://schemas.microsoft.com/office/drawing/2014/main" id="{788ABE49-E237-4325-982B-86AF8F24BF39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9393567" y="6453386"/>
            <a:ext cx="1596292" cy="40461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2" name="Picture 2" descr="Parallel cluster diagram">
            <a:extLst>
              <a:ext uri="{FF2B5EF4-FFF2-40B4-BE49-F238E27FC236}">
                <a16:creationId xmlns:a16="http://schemas.microsoft.com/office/drawing/2014/main" id="{30766A37-E30C-D8A4-327E-CBE45C73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795" y="768318"/>
            <a:ext cx="6517065" cy="211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D08980-8E33-A7FF-D403-EFE6AFC71893}"/>
              </a:ext>
            </a:extLst>
          </p:cNvPr>
          <p:cNvSpPr txBox="1"/>
          <p:nvPr/>
        </p:nvSpPr>
        <p:spPr>
          <a:xfrm>
            <a:off x="8246659" y="242404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Lambda</a:t>
            </a:r>
          </a:p>
        </p:txBody>
      </p:sp>
      <p:pic>
        <p:nvPicPr>
          <p:cNvPr id="4" name="Picture 4" descr="Elastic Container Service diagram">
            <a:extLst>
              <a:ext uri="{FF2B5EF4-FFF2-40B4-BE49-F238E27FC236}">
                <a16:creationId xmlns:a16="http://schemas.microsoft.com/office/drawing/2014/main" id="{290C9002-CF5F-66B5-E47A-0C00B3A7F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49" y="3502183"/>
            <a:ext cx="6523511" cy="2304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5EF95-F614-BEE6-3243-D7CEAEDAB82E}"/>
              </a:ext>
            </a:extLst>
          </p:cNvPr>
          <p:cNvSpPr txBox="1"/>
          <p:nvPr/>
        </p:nvSpPr>
        <p:spPr>
          <a:xfrm>
            <a:off x="6790577" y="2978963"/>
            <a:ext cx="42437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err="1"/>
              <a:t>Sagemaker</a:t>
            </a:r>
            <a:endParaRPr lang="en-US" dirty="0"/>
          </a:p>
        </p:txBody>
      </p:sp>
      <p:pic>
        <p:nvPicPr>
          <p:cNvPr id="6" name="Picture 10" descr="Lambda diagram">
            <a:extLst>
              <a:ext uri="{FF2B5EF4-FFF2-40B4-BE49-F238E27FC236}">
                <a16:creationId xmlns:a16="http://schemas.microsoft.com/office/drawing/2014/main" id="{60AB607E-1F24-10CA-EB25-B06D1D4703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795" y="766522"/>
            <a:ext cx="6523511" cy="2088766"/>
          </a:xfrm>
          <a:prstGeom prst="rect">
            <a:avLst/>
          </a:prstGeom>
        </p:spPr>
      </p:pic>
      <p:pic>
        <p:nvPicPr>
          <p:cNvPr id="7" name="Picture 11" descr="Sagemaker diagram">
            <a:extLst>
              <a:ext uri="{FF2B5EF4-FFF2-40B4-BE49-F238E27FC236}">
                <a16:creationId xmlns:a16="http://schemas.microsoft.com/office/drawing/2014/main" id="{06C22F7F-2C99-C56A-A49A-DF993107A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7795" y="3429000"/>
            <a:ext cx="6620219" cy="33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849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33522-5325-E9A8-FD57-6E5F98A36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Shared Responsibility Model</a:t>
            </a:r>
            <a:endParaRPr lang="en-US" dirty="0"/>
          </a:p>
        </p:txBody>
      </p:sp>
      <p:pic>
        <p:nvPicPr>
          <p:cNvPr id="7" name="Picture 2" descr="Shared responsibility Model diagram">
            <a:extLst>
              <a:ext uri="{FF2B5EF4-FFF2-40B4-BE49-F238E27FC236}">
                <a16:creationId xmlns:a16="http://schemas.microsoft.com/office/drawing/2014/main" id="{26D895B7-3B25-3697-D420-77F0181D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118" y="1385330"/>
            <a:ext cx="8540720" cy="4681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0540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C1165-99C0-9CB8-CE51-87C98C388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Example use-cases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E363F-F2B2-E595-F5C8-AE9C50939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69353"/>
            <a:ext cx="10515600" cy="4163129"/>
          </a:xfrm>
        </p:spPr>
        <p:txBody>
          <a:bodyPr/>
          <a:lstStyle/>
          <a:p>
            <a:r>
              <a:rPr lang="en-US" sz="2200" dirty="0"/>
              <a:t>Netflix</a:t>
            </a:r>
          </a:p>
          <a:p>
            <a:r>
              <a:rPr lang="en-US" sz="2200" dirty="0"/>
              <a:t>Using cloud to meet needs for expensive or otherwise unavailable resources (e.g., specialized GPUs, huge amounts of RAM)</a:t>
            </a:r>
          </a:p>
          <a:p>
            <a:r>
              <a:rPr lang="en-US" sz="2200" dirty="0"/>
              <a:t>Using cloud computing to be "near" huge bioinformatics or geophysical datasets that are impractical to download (because these huge datasets are often stored in the public cloud)</a:t>
            </a:r>
          </a:p>
          <a:p>
            <a:r>
              <a:rPr lang="en-US" sz="2200" dirty="0"/>
              <a:t>Teaching "hubs" such as </a:t>
            </a:r>
            <a:r>
              <a:rPr lang="en-US" sz="2200" dirty="0" err="1"/>
              <a:t>Rstudio</a:t>
            </a:r>
            <a:r>
              <a:rPr lang="en-US" sz="2200" dirty="0"/>
              <a:t> and </a:t>
            </a:r>
            <a:r>
              <a:rPr lang="en-US" sz="2200" dirty="0" err="1"/>
              <a:t>Jupyter</a:t>
            </a:r>
            <a:r>
              <a:rPr lang="en-US" sz="2200" dirty="0"/>
              <a:t>, which provide a common software environment for all students</a:t>
            </a:r>
          </a:p>
        </p:txBody>
      </p:sp>
    </p:spTree>
    <p:extLst>
      <p:ext uri="{BB962C8B-B14F-4D97-AF65-F5344CB8AC3E}">
        <p14:creationId xmlns:p14="http://schemas.microsoft.com/office/powerpoint/2010/main" val="1186163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1055466" y="888921"/>
            <a:ext cx="5257800" cy="392552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scares you about working in the cloud?</a:t>
            </a:r>
            <a:endParaRPr dirty="0"/>
          </a:p>
        </p:txBody>
      </p:sp>
      <p:pic>
        <p:nvPicPr>
          <p:cNvPr id="2" name="Picture 3" descr="Question Mark">
            <a:extLst>
              <a:ext uri="{FF2B5EF4-FFF2-40B4-BE49-F238E27FC236}">
                <a16:creationId xmlns:a16="http://schemas.microsoft.com/office/drawing/2014/main" id="{6EDB3085-C2E8-3AD8-249C-CE35AB95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87" y="1198410"/>
            <a:ext cx="3806693" cy="43755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2AAE-08A5-510D-71BF-95A20A713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Cost-Saving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2235D-2E91-993F-DC40-1CA81DDB48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05243"/>
            <a:ext cx="10731759" cy="4403188"/>
          </a:xfrm>
        </p:spPr>
        <p:txBody>
          <a:bodyPr>
            <a:normAutofit/>
          </a:bodyPr>
          <a:lstStyle/>
          <a:p>
            <a:r>
              <a:rPr lang="en-US" sz="2200" dirty="0"/>
              <a:t>Budget Alerts and Actions - Alert when budget is reached and shutdown resources</a:t>
            </a:r>
          </a:p>
          <a:p>
            <a:r>
              <a:rPr lang="en-US" sz="2200" dirty="0"/>
              <a:t>Analyze Cost Data - Understand cost on a resource level</a:t>
            </a:r>
          </a:p>
          <a:p>
            <a:r>
              <a:rPr lang="en-US" sz="2200" dirty="0"/>
              <a:t>Spot Instances - Utilize cloud provider's unused resources at discount</a:t>
            </a:r>
          </a:p>
          <a:p>
            <a:r>
              <a:rPr lang="en-US" sz="2200" dirty="0"/>
              <a:t>Reserved Instances - Commitment to use VM for extended period at a discount</a:t>
            </a:r>
          </a:p>
          <a:p>
            <a:r>
              <a:rPr lang="en-US" sz="2200" dirty="0"/>
              <a:t>Autoscaling - Scale resources as demand grows</a:t>
            </a:r>
          </a:p>
          <a:p>
            <a:r>
              <a:rPr lang="en-US" sz="2200" dirty="0"/>
              <a:t>Utilizing serverless functions - 1 million requests/month free</a:t>
            </a:r>
          </a:p>
          <a:p>
            <a:r>
              <a:rPr lang="en-US" sz="2200" dirty="0"/>
              <a:t>Microservices - Separate monolithic applications into smaller pieces</a:t>
            </a:r>
          </a:p>
          <a:p>
            <a:r>
              <a:rPr lang="en-US" sz="2200" dirty="0"/>
              <a:t>Appropriate Storage Options - Utilize cold storage when applicable</a:t>
            </a:r>
          </a:p>
        </p:txBody>
      </p:sp>
    </p:spTree>
    <p:extLst>
      <p:ext uri="{BB962C8B-B14F-4D97-AF65-F5344CB8AC3E}">
        <p14:creationId xmlns:p14="http://schemas.microsoft.com/office/powerpoint/2010/main" val="36616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1055466" y="888921"/>
            <a:ext cx="5257800" cy="3925521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Cloud DEMO</a:t>
            </a:r>
            <a:endParaRPr dirty="0"/>
          </a:p>
        </p:txBody>
      </p:sp>
      <p:pic>
        <p:nvPicPr>
          <p:cNvPr id="3" name="Graphic 2" descr="Monitor">
            <a:extLst>
              <a:ext uri="{FF2B5EF4-FFF2-40B4-BE49-F238E27FC236}">
                <a16:creationId xmlns:a16="http://schemas.microsoft.com/office/drawing/2014/main" id="{9927A33B-A1D8-76FD-A11B-386D29CC3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4832" y="1268401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0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70770-EFA3-3490-534A-47DAE379C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Materials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5C33B-CD3E-5021-3A76-99775E742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690688"/>
            <a:ext cx="9374945" cy="4163129"/>
          </a:xfrm>
        </p:spPr>
        <p:txBody>
          <a:bodyPr>
            <a:normAutofit/>
          </a:bodyPr>
          <a:lstStyle/>
          <a:p>
            <a:r>
              <a:rPr lang="en-US" sz="2800" i="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2"/>
              </a:rPr>
              <a:t>AWS Educate</a:t>
            </a:r>
            <a:endParaRPr lang="en-US" dirty="0"/>
          </a:p>
          <a:p>
            <a:r>
              <a:rPr lang="en-US" sz="2800" i="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3"/>
              </a:rPr>
              <a:t>Azure Learn</a:t>
            </a:r>
            <a:endParaRPr lang="en-US" dirty="0"/>
          </a:p>
          <a:p>
            <a:r>
              <a:rPr lang="en-US" sz="2800" dirty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4"/>
              </a:rPr>
              <a:t>Google Cloud 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24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FBB1-5D61-FA84-7D65-93E724F4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8561F-E616-4AE1-D448-417035292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6488" y="1690688"/>
            <a:ext cx="5402447" cy="42474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AWS</a:t>
            </a:r>
          </a:p>
          <a:p>
            <a:pPr lvl="1"/>
            <a:r>
              <a:rPr lang="en-US" dirty="0"/>
              <a:t>Free Trials offered by AWS</a:t>
            </a:r>
          </a:p>
          <a:p>
            <a:pPr lvl="1"/>
            <a:r>
              <a:rPr lang="en-US" dirty="0">
                <a:hlinkClick r:id="rId2"/>
              </a:rPr>
              <a:t>AWS Free Tier</a:t>
            </a:r>
            <a:endParaRPr lang="en-US" dirty="0"/>
          </a:p>
          <a:p>
            <a:r>
              <a:rPr lang="en-US" dirty="0"/>
              <a:t>Azure</a:t>
            </a:r>
          </a:p>
          <a:p>
            <a:pPr lvl="1"/>
            <a:r>
              <a:rPr lang="en-US" dirty="0">
                <a:hlinkClick r:id="rId3"/>
              </a:rPr>
              <a:t>Microsoft Student</a:t>
            </a:r>
            <a:endParaRPr lang="en-US" dirty="0"/>
          </a:p>
          <a:p>
            <a:pPr lvl="1"/>
            <a:r>
              <a:rPr lang="en-US" dirty="0"/>
              <a:t>Free $100 credit for students</a:t>
            </a:r>
          </a:p>
          <a:p>
            <a:pPr lvl="1"/>
            <a:r>
              <a:rPr lang="en-US" dirty="0"/>
              <a:t>Free trials of services</a:t>
            </a:r>
          </a:p>
          <a:p>
            <a:r>
              <a:rPr lang="en-US" dirty="0"/>
              <a:t>GCP</a:t>
            </a:r>
          </a:p>
          <a:p>
            <a:pPr lvl="1"/>
            <a:r>
              <a:rPr lang="en-US" dirty="0">
                <a:hlinkClick r:id="rId4"/>
              </a:rPr>
              <a:t>Google Free Tier</a:t>
            </a:r>
            <a:endParaRPr lang="en-US" dirty="0"/>
          </a:p>
          <a:p>
            <a:pPr lvl="1"/>
            <a:r>
              <a:rPr lang="en-US" dirty="0"/>
              <a:t>Free trials of services</a:t>
            </a:r>
          </a:p>
        </p:txBody>
      </p:sp>
    </p:spTree>
    <p:extLst>
      <p:ext uri="{BB962C8B-B14F-4D97-AF65-F5344CB8AC3E}">
        <p14:creationId xmlns:p14="http://schemas.microsoft.com/office/powerpoint/2010/main" val="3426119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to get started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DAFAE9-3C1D-523B-54C0-E2DD76AEF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5771"/>
            <a:ext cx="10515600" cy="4238026"/>
          </a:xfrm>
        </p:spPr>
        <p:txBody>
          <a:bodyPr>
            <a:normAutofit/>
          </a:bodyPr>
          <a:lstStyle/>
          <a:p>
            <a:r>
              <a:rPr lang="en-US" dirty="0"/>
              <a:t>Reach out to the Cloud Foundations Service at CU</a:t>
            </a:r>
          </a:p>
          <a:p>
            <a:pPr lvl="1"/>
            <a:r>
              <a:rPr lang="en-US" dirty="0">
                <a:hlinkClick r:id="rId3"/>
              </a:rPr>
              <a:t>https://www.colorado.edu/rc/userservices/contact</a:t>
            </a:r>
            <a:endParaRPr lang="en-US" dirty="0"/>
          </a:p>
          <a:p>
            <a:r>
              <a:rPr lang="en-US" dirty="0"/>
              <a:t>National Science Foundation – </a:t>
            </a:r>
            <a:r>
              <a:rPr lang="en-US" sz="2400" dirty="0">
                <a:solidFill>
                  <a:srgbClr val="111111"/>
                </a:solidFill>
                <a:ea typeface="+mn-lt"/>
                <a:cs typeface="Times New Roman" panose="02020603050405020304" pitchFamily="18" charset="0"/>
                <a:hlinkClick r:id="rId4"/>
              </a:rPr>
              <a:t>JetStream2</a:t>
            </a:r>
            <a:endParaRPr lang="en-US" sz="2400" dirty="0">
              <a:solidFill>
                <a:srgbClr val="111111"/>
              </a:solidFill>
              <a:ea typeface="+mn-lt"/>
              <a:cs typeface="Times New Roman" panose="02020603050405020304" pitchFamily="18" charset="0"/>
            </a:endParaRPr>
          </a:p>
          <a:p>
            <a:r>
              <a:rPr lang="en-US" dirty="0"/>
              <a:t>Cloud Foundations Service</a:t>
            </a:r>
          </a:p>
          <a:p>
            <a:pPr lvl="1"/>
            <a:r>
              <a:rPr lang="en-US" dirty="0"/>
              <a:t>Amazon AWS</a:t>
            </a:r>
          </a:p>
          <a:p>
            <a:pPr lvl="1"/>
            <a:r>
              <a:rPr lang="en-US" dirty="0"/>
              <a:t>Microsoft Azure</a:t>
            </a:r>
          </a:p>
          <a:p>
            <a:pPr lvl="1"/>
            <a:r>
              <a:rPr lang="en-US" dirty="0"/>
              <a:t>Google Cloud Platform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Cloud Foundations Service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010169" y="1761896"/>
            <a:ext cx="10832673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What we Offer</a:t>
            </a:r>
          </a:p>
          <a:p>
            <a:pPr marL="914400" lvl="2">
              <a:spcBef>
                <a:spcPts val="1000"/>
              </a:spcBef>
              <a:buSzPct val="100000"/>
            </a:pPr>
            <a:r>
              <a:rPr lang="en-US" sz="2400" dirty="0"/>
              <a:t>Basic Security Guardrails</a:t>
            </a:r>
          </a:p>
          <a:p>
            <a:pPr marL="914400" lvl="2">
              <a:spcBef>
                <a:spcPts val="1000"/>
              </a:spcBef>
              <a:buSzPct val="100000"/>
            </a:pPr>
            <a:r>
              <a:rPr lang="en-US" sz="2400" dirty="0"/>
              <a:t>Billing against CU funds (Purchase Order / </a:t>
            </a:r>
            <a:r>
              <a:rPr lang="en-US" sz="2400" dirty="0" err="1"/>
              <a:t>Speedtype</a:t>
            </a:r>
            <a:r>
              <a:rPr lang="en-US" sz="2400" dirty="0"/>
              <a:t>)</a:t>
            </a:r>
          </a:p>
          <a:p>
            <a:pPr marL="914400" lvl="2">
              <a:spcBef>
                <a:spcPts val="1000"/>
              </a:spcBef>
              <a:buSzPct val="100000"/>
            </a:pPr>
            <a:r>
              <a:rPr lang="en-US" sz="2400" dirty="0"/>
              <a:t>Connection to internal CU network</a:t>
            </a:r>
          </a:p>
          <a:p>
            <a:pPr marL="914400" lvl="2">
              <a:spcBef>
                <a:spcPts val="1000"/>
              </a:spcBef>
              <a:buSzPct val="100000"/>
            </a:pPr>
            <a:r>
              <a:rPr lang="en-US" sz="2400" dirty="0"/>
              <a:t>Federated Access</a:t>
            </a:r>
          </a:p>
          <a:p>
            <a:pPr marL="914400" lvl="2">
              <a:spcBef>
                <a:spcPts val="1000"/>
              </a:spcBef>
              <a:buSzPct val="100000"/>
            </a:pPr>
            <a:r>
              <a:rPr lang="en-US" sz="2400" dirty="0"/>
              <a:t>Support &amp; Consulting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07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 Black"/>
              <a:buNone/>
            </a:pPr>
            <a:r>
              <a:rPr lang="en-US" dirty="0"/>
              <a:t>Working with Cloud</a:t>
            </a:r>
            <a:endParaRPr dirty="0"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270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Mohal Khandelwal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20479B-9B51-16E7-8F84-D1DB2C557DEB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172200" y="1825625"/>
            <a:ext cx="5181600" cy="2708529"/>
          </a:xfrm>
        </p:spPr>
        <p:txBody>
          <a:bodyPr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 b="1" dirty="0">
                <a:latin typeface="Arial"/>
                <a:ea typeface="Arial"/>
                <a:cs typeface="Arial"/>
                <a:sym typeface="Arial"/>
              </a:rPr>
              <a:t>Dylan Gottlieb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Research Computing</a:t>
            </a: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www.rc.colorado.edu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7800" lvl="0" indent="-196850" algn="l" rtl="0">
              <a:spcBef>
                <a:spcPts val="8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Helpdesk: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rc-help@colorado.edu</a:t>
            </a:r>
            <a:endParaRPr lang="en-US" sz="2500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487193-B08D-BE3A-E97B-DCCB7144840F}"/>
              </a:ext>
            </a:extLst>
          </p:cNvPr>
          <p:cNvSpPr txBox="1"/>
          <p:nvPr/>
        </p:nvSpPr>
        <p:spPr>
          <a:xfrm>
            <a:off x="838200" y="4011724"/>
            <a:ext cx="1078005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Slides: </a:t>
            </a:r>
            <a:r>
              <a:rPr lang="en-US" sz="2500" dirty="0">
                <a:hlinkClick r:id="rId5"/>
              </a:rPr>
              <a:t>https://github.com/ResearchComputing/cloud_primer</a:t>
            </a:r>
            <a:endParaRPr lang="en-US" sz="2500" dirty="0"/>
          </a:p>
          <a:p>
            <a:r>
              <a:rPr lang="en-US" sz="2500" dirty="0"/>
              <a:t>Survey: </a:t>
            </a:r>
            <a:r>
              <a:rPr lang="en-US" sz="2500" dirty="0">
                <a:hlinkClick r:id="rId6"/>
              </a:rPr>
              <a:t>http://tinyurl.com/curc-survey18</a:t>
            </a:r>
            <a:endParaRPr lang="en-US" sz="2500" dirty="0"/>
          </a:p>
          <a:p>
            <a:pPr lvl="0" algn="l" rtl="0">
              <a:spcAft>
                <a:spcPts val="0"/>
              </a:spcAft>
              <a:buSzPts val="2500"/>
            </a:pP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Website: </a:t>
            </a:r>
            <a:r>
              <a:rPr lang="en-US" sz="25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r>
              <a:rPr lang="en-US" sz="2500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/rc</a:t>
            </a:r>
          </a:p>
          <a:p>
            <a:pPr lvl="0" algn="l" rtl="0">
              <a:spcAft>
                <a:spcPts val="0"/>
              </a:spcAft>
              <a:buSzPts val="2500"/>
            </a:pPr>
            <a:r>
              <a:rPr lang="en-US" sz="2500" dirty="0"/>
              <a:t>Documentation: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  <a:hlinkClick r:id="rId7"/>
              </a:rPr>
              <a:t>https://curc.readthedocs.io</a:t>
            </a:r>
            <a:r>
              <a:rPr lang="en-US" sz="2500" dirty="0"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endParaRPr lang="en-US" sz="25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7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Survey and feedback</a:t>
            </a:r>
            <a:endParaRPr dirty="0"/>
          </a:p>
        </p:txBody>
      </p:sp>
      <p:sp>
        <p:nvSpPr>
          <p:cNvPr id="914" name="Google Shape;914;p7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163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17780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600" dirty="0"/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en-US" sz="3000" dirty="0">
                <a:solidFill>
                  <a:schemeClr val="tx1"/>
                </a:solidFill>
              </a:rPr>
              <a:t>Survey: </a:t>
            </a:r>
            <a:r>
              <a:rPr lang="en-US" sz="3000" u="sng" dirty="0">
                <a:solidFill>
                  <a:srgbClr val="0563C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http://tinyurl.com/curc-survey18</a:t>
            </a:r>
            <a:endParaRPr lang="en-US" sz="30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</a:endParaRPr>
          </a:p>
          <a:p>
            <a:pPr marL="0" indent="0">
              <a:lnSpc>
                <a:spcPct val="200000"/>
              </a:lnSpc>
              <a:spcBef>
                <a:spcPts val="800"/>
              </a:spcBef>
              <a:buSzPts val="1100"/>
              <a:buNone/>
            </a:pPr>
            <a:r>
              <a:rPr lang="da-DK" sz="3200" dirty="0"/>
              <a:t>Slides: </a:t>
            </a:r>
            <a:r>
              <a:rPr lang="da-DK" sz="3200" dirty="0">
                <a:hlinkClick r:id="rId4"/>
              </a:rPr>
              <a:t>https://github.com/ResearchComputing/cloud101_primer</a:t>
            </a:r>
            <a:endParaRPr lang="da-DK" sz="3200" dirty="0"/>
          </a:p>
          <a:p>
            <a:pPr marL="0" lvl="0" indent="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3000" dirty="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3300" dirty="0"/>
          </a:p>
        </p:txBody>
      </p:sp>
      <p:sp>
        <p:nvSpPr>
          <p:cNvPr id="915" name="Google Shape;915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6828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FB3B42ED-3AFD-2CAE-AC47-A546D553A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9471" y="1458000"/>
            <a:ext cx="3485057" cy="34525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CDFF52A-02DF-E45E-EA2E-4E3D4EEBA71E}"/>
              </a:ext>
            </a:extLst>
          </p:cNvPr>
          <p:cNvSpPr txBox="1"/>
          <p:nvPr/>
        </p:nvSpPr>
        <p:spPr>
          <a:xfrm>
            <a:off x="2681844" y="168412"/>
            <a:ext cx="682831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Atkinson Hyperlegible" pitchFamily="2" charset="0"/>
              </a:rPr>
              <a:t>Meet the User Support Team</a:t>
            </a:r>
          </a:p>
        </p:txBody>
      </p:sp>
      <p:pic>
        <p:nvPicPr>
          <p:cNvPr id="5" name="Picture 4" descr="Colorful mountains and lake">
            <a:extLst>
              <a:ext uri="{FF2B5EF4-FFF2-40B4-BE49-F238E27FC236}">
                <a16:creationId xmlns:a16="http://schemas.microsoft.com/office/drawing/2014/main" id="{2E2F5D57-7FE2-85C9-6B2A-2A04A6F82D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25000"/>
          </a:blip>
          <a:srcRect t="2526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25AF1B0-D8A7-0C23-DE18-C13008317D1D}"/>
              </a:ext>
            </a:extLst>
          </p:cNvPr>
          <p:cNvGrpSpPr/>
          <p:nvPr/>
        </p:nvGrpSpPr>
        <p:grpSpPr>
          <a:xfrm>
            <a:off x="1311827" y="1002923"/>
            <a:ext cx="9568346" cy="4532464"/>
            <a:chOff x="1309718" y="1519514"/>
            <a:chExt cx="9568346" cy="4532464"/>
          </a:xfrm>
        </p:grpSpPr>
        <p:pic>
          <p:nvPicPr>
            <p:cNvPr id="3" name="Picture 2" descr="A person in a red blouse&#10;&#10;Description automatically generated">
              <a:extLst>
                <a:ext uri="{FF2B5EF4-FFF2-40B4-BE49-F238E27FC236}">
                  <a16:creationId xmlns:a16="http://schemas.microsoft.com/office/drawing/2014/main" id="{4A101CF4-716B-84EC-F577-5235976630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09718" y="1587369"/>
              <a:ext cx="1529553" cy="1920834"/>
            </a:xfrm>
            <a:prstGeom prst="rect">
              <a:avLst/>
            </a:prstGeom>
          </p:spPr>
        </p:pic>
        <p:pic>
          <p:nvPicPr>
            <p:cNvPr id="7" name="Picture 6" descr="A person in a blue shirt and tie&#10;&#10;Description automatically generated">
              <a:extLst>
                <a:ext uri="{FF2B5EF4-FFF2-40B4-BE49-F238E27FC236}">
                  <a16:creationId xmlns:a16="http://schemas.microsoft.com/office/drawing/2014/main" id="{3C04B7E9-578E-C51B-0814-B5F6BD3E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188" r="13254" b="3616"/>
            <a:stretch/>
          </p:blipFill>
          <p:spPr>
            <a:xfrm>
              <a:off x="3987950" y="1580632"/>
              <a:ext cx="1529553" cy="1899826"/>
            </a:xfrm>
            <a:prstGeom prst="rect">
              <a:avLst/>
            </a:prstGeom>
          </p:spPr>
        </p:pic>
        <p:pic>
          <p:nvPicPr>
            <p:cNvPr id="9" name="Picture 8" descr="A person with glasses smiling&#10;&#10;Description automatically generated">
              <a:extLst>
                <a:ext uri="{FF2B5EF4-FFF2-40B4-BE49-F238E27FC236}">
                  <a16:creationId xmlns:a16="http://schemas.microsoft.com/office/drawing/2014/main" id="{6852E715-CC47-3DF4-05B8-B1BF1E9E6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260" t="2962" r="1259" b="6761"/>
            <a:stretch/>
          </p:blipFill>
          <p:spPr>
            <a:xfrm>
              <a:off x="6666182" y="1580632"/>
              <a:ext cx="1529554" cy="1882899"/>
            </a:xfrm>
            <a:prstGeom prst="rect">
              <a:avLst/>
            </a:prstGeom>
          </p:spPr>
        </p:pic>
        <p:pic>
          <p:nvPicPr>
            <p:cNvPr id="12" name="Picture 11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691C66EC-62C6-F6EA-56D2-E087FC072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9844" r="8704"/>
            <a:stretch/>
          </p:blipFill>
          <p:spPr>
            <a:xfrm>
              <a:off x="9344415" y="1519514"/>
              <a:ext cx="1533649" cy="1882899"/>
            </a:xfrm>
            <a:prstGeom prst="rect">
              <a:avLst/>
            </a:prstGeom>
          </p:spPr>
        </p:pic>
        <p:pic>
          <p:nvPicPr>
            <p:cNvPr id="14" name="Picture 13" descr="A person taking a selfie&#10;&#10;Description automatically generated">
              <a:extLst>
                <a:ext uri="{FF2B5EF4-FFF2-40B4-BE49-F238E27FC236}">
                  <a16:creationId xmlns:a16="http://schemas.microsoft.com/office/drawing/2014/main" id="{73EF5283-2A79-97D5-CBC7-912DFCFD8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-765" t="12365" r="15595" b="7416"/>
            <a:stretch/>
          </p:blipFill>
          <p:spPr>
            <a:xfrm>
              <a:off x="1309718" y="4126860"/>
              <a:ext cx="1529553" cy="1920834"/>
            </a:xfrm>
            <a:prstGeom prst="rect">
              <a:avLst/>
            </a:prstGeom>
          </p:spPr>
        </p:pic>
        <p:pic>
          <p:nvPicPr>
            <p:cNvPr id="4" name="Picture 3" descr="A person in a white shirt and tie&#10;&#10;Description automatically generated">
              <a:extLst>
                <a:ext uri="{FF2B5EF4-FFF2-40B4-BE49-F238E27FC236}">
                  <a16:creationId xmlns:a16="http://schemas.microsoft.com/office/drawing/2014/main" id="{F66F9408-D192-FBB2-C8C1-668F7CE9E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2500" r="18782" b="13315"/>
            <a:stretch/>
          </p:blipFill>
          <p:spPr>
            <a:xfrm>
              <a:off x="3987950" y="4131144"/>
              <a:ext cx="1531057" cy="1920834"/>
            </a:xfrm>
            <a:prstGeom prst="rect">
              <a:avLst/>
            </a:prstGeom>
          </p:spPr>
        </p:pic>
        <p:pic>
          <p:nvPicPr>
            <p:cNvPr id="11" name="Picture 10" descr="A person standing on a boat in front of a city&#10;&#10;Description automatically generated">
              <a:extLst>
                <a:ext uri="{FF2B5EF4-FFF2-40B4-BE49-F238E27FC236}">
                  <a16:creationId xmlns:a16="http://schemas.microsoft.com/office/drawing/2014/main" id="{EB5E389A-3CEA-1F3E-CC10-45D4CF490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5438" t="46837" r="25345" b="7410"/>
            <a:stretch/>
          </p:blipFill>
          <p:spPr>
            <a:xfrm>
              <a:off x="6664679" y="4131143"/>
              <a:ext cx="1531057" cy="1920835"/>
            </a:xfrm>
            <a:prstGeom prst="rect">
              <a:avLst/>
            </a:prstGeom>
          </p:spPr>
        </p:pic>
        <p:pic>
          <p:nvPicPr>
            <p:cNvPr id="15" name="Picture 1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4179150-44EA-3B36-4875-902F7EAB8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18123" r="17472" b="31871"/>
            <a:stretch/>
          </p:blipFill>
          <p:spPr>
            <a:xfrm>
              <a:off x="9344415" y="4131143"/>
              <a:ext cx="1529554" cy="19208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9485A5C-4BC6-AA79-0C3E-7F1625A59597}"/>
              </a:ext>
            </a:extLst>
          </p:cNvPr>
          <p:cNvSpPr txBox="1"/>
          <p:nvPr/>
        </p:nvSpPr>
        <p:spPr>
          <a:xfrm>
            <a:off x="131182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Layla Freeborn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97E5-1C1E-8801-4F96-7D13AB97484B}"/>
              </a:ext>
            </a:extLst>
          </p:cNvPr>
          <p:cNvSpPr txBox="1"/>
          <p:nvPr/>
        </p:nvSpPr>
        <p:spPr>
          <a:xfrm>
            <a:off x="3988557" y="288503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Brandon Reyes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427A95-F58E-DBA5-EC1E-6702E1BAB917}"/>
              </a:ext>
            </a:extLst>
          </p:cNvPr>
          <p:cNvSpPr txBox="1"/>
          <p:nvPr/>
        </p:nvSpPr>
        <p:spPr>
          <a:xfrm>
            <a:off x="666528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Andy Monaghan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2D0BF9-A7F5-B626-6933-D066B9EB39F7}"/>
              </a:ext>
            </a:extLst>
          </p:cNvPr>
          <p:cNvSpPr txBox="1"/>
          <p:nvPr/>
        </p:nvSpPr>
        <p:spPr>
          <a:xfrm>
            <a:off x="9342017" y="288502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Michael Schneider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D132CE-2F6F-8C2F-D5C1-18C5946F0963}"/>
              </a:ext>
            </a:extLst>
          </p:cNvPr>
          <p:cNvSpPr txBox="1"/>
          <p:nvPr/>
        </p:nvSpPr>
        <p:spPr>
          <a:xfrm>
            <a:off x="1311826" y="5474655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John </a:t>
            </a:r>
          </a:p>
          <a:p>
            <a:pPr algn="ctr"/>
            <a:r>
              <a:rPr lang="en-US" dirty="0"/>
              <a:t>Reiland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9FC82C-B186-A84B-F605-F50B1CE77C35}"/>
              </a:ext>
            </a:extLst>
          </p:cNvPr>
          <p:cNvSpPr txBox="1"/>
          <p:nvPr/>
        </p:nvSpPr>
        <p:spPr>
          <a:xfrm>
            <a:off x="3988556" y="5496659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Dylan Gottlieb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56D2D-CCF6-D778-D7B2-87FF81C1DA27}"/>
              </a:ext>
            </a:extLst>
          </p:cNvPr>
          <p:cNvSpPr txBox="1"/>
          <p:nvPr/>
        </p:nvSpPr>
        <p:spPr>
          <a:xfrm>
            <a:off x="6665286" y="5474654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Mohal Khandelwal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D58B31-9795-35E1-0571-74DD68451E2B}"/>
              </a:ext>
            </a:extLst>
          </p:cNvPr>
          <p:cNvSpPr txBox="1"/>
          <p:nvPr/>
        </p:nvSpPr>
        <p:spPr>
          <a:xfrm>
            <a:off x="9350620" y="5475160"/>
            <a:ext cx="152955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Ragan </a:t>
            </a:r>
          </a:p>
          <a:p>
            <a:pPr algn="ctr"/>
            <a:r>
              <a:rPr lang="en-US" dirty="0"/>
              <a:t>Lee</a:t>
            </a:r>
          </a:p>
        </p:txBody>
      </p:sp>
    </p:spTree>
    <p:extLst>
      <p:ext uri="{BB962C8B-B14F-4D97-AF65-F5344CB8AC3E}">
        <p14:creationId xmlns:p14="http://schemas.microsoft.com/office/powerpoint/2010/main" val="2427185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838200" y="1477108"/>
            <a:ext cx="10515600" cy="42625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r>
              <a:rPr lang="en-US" sz="2800" dirty="0"/>
              <a:t>What is the Cloud?</a:t>
            </a:r>
            <a:r>
              <a:rPr lang="en-US" dirty="0"/>
              <a:t> </a:t>
            </a:r>
          </a:p>
          <a:p>
            <a:r>
              <a:rPr lang="en-US" sz="2800" dirty="0"/>
              <a:t>Services offered</a:t>
            </a:r>
          </a:p>
          <a:p>
            <a:r>
              <a:rPr lang="en-US" sz="2800" dirty="0"/>
              <a:t>Advantages of using the Cloud</a:t>
            </a:r>
          </a:p>
          <a:p>
            <a:r>
              <a:rPr lang="en-US" sz="2800" dirty="0"/>
              <a:t>Shared Responsibility Model</a:t>
            </a:r>
          </a:p>
          <a:p>
            <a:r>
              <a:rPr lang="en-US" dirty="0"/>
              <a:t>Example Use-Cases</a:t>
            </a:r>
          </a:p>
          <a:p>
            <a:r>
              <a:rPr lang="en-US" dirty="0"/>
              <a:t>Cost-Saving Considerations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Live Demo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Learning Materials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r>
              <a:rPr lang="en-US" dirty="0"/>
              <a:t>How to get started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endParaRPr lang="en-US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har char="•"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the Cloud?</a:t>
            </a:r>
            <a:endParaRPr dirty="0"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838200" y="1408188"/>
            <a:ext cx="6196467" cy="243788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600" dirty="0"/>
              <a:t>"The cloud" refers to servers that are accessed via the Internet. This includes the Operating Systems, software, and databases that run on those servers.</a:t>
            </a:r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lang="en-US" sz="1600" dirty="0"/>
          </a:p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2" descr="Fun cloud computing graphic">
            <a:extLst>
              <a:ext uri="{FF2B5EF4-FFF2-40B4-BE49-F238E27FC236}">
                <a16:creationId xmlns:a16="http://schemas.microsoft.com/office/drawing/2014/main" id="{5F453EC3-5AB5-D7F1-10B1-069B363BF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66021" y="359225"/>
            <a:ext cx="4730291" cy="363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50;p21">
            <a:extLst>
              <a:ext uri="{FF2B5EF4-FFF2-40B4-BE49-F238E27FC236}">
                <a16:creationId xmlns:a16="http://schemas.microsoft.com/office/drawing/2014/main" id="{0303FB9D-5C3F-A070-E0FC-9F90C5B0ED74}"/>
              </a:ext>
            </a:extLst>
          </p:cNvPr>
          <p:cNvSpPr txBox="1">
            <a:spLocks/>
          </p:cNvSpPr>
          <p:nvPr/>
        </p:nvSpPr>
        <p:spPr>
          <a:xfrm>
            <a:off x="704162" y="3230694"/>
            <a:ext cx="978389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What is Cloud Computing?</a:t>
            </a:r>
          </a:p>
        </p:txBody>
      </p:sp>
      <p:sp>
        <p:nvSpPr>
          <p:cNvPr id="4" name="Google Shape;151;p21">
            <a:extLst>
              <a:ext uri="{FF2B5EF4-FFF2-40B4-BE49-F238E27FC236}">
                <a16:creationId xmlns:a16="http://schemas.microsoft.com/office/drawing/2014/main" id="{E1E2A54D-3985-53FC-6669-E91A9A2C4EAF}"/>
              </a:ext>
            </a:extLst>
          </p:cNvPr>
          <p:cNvSpPr txBox="1">
            <a:spLocks/>
          </p:cNvSpPr>
          <p:nvPr/>
        </p:nvSpPr>
        <p:spPr>
          <a:xfrm>
            <a:off x="836363" y="4226673"/>
            <a:ext cx="7877980" cy="243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SzPts val="1800"/>
              <a:buFont typeface="Arial"/>
              <a:buNone/>
            </a:pPr>
            <a:r>
              <a:rPr lang="en-US" sz="2600" dirty="0"/>
              <a:t>Cloud computing refers to the delivery of computing services over the internet, including storage, processing power, and software applications.</a:t>
            </a:r>
          </a:p>
          <a:p>
            <a:pPr marL="114300" indent="0">
              <a:buSzPts val="1800"/>
              <a:buFont typeface="Arial"/>
              <a:buNone/>
            </a:pPr>
            <a:endParaRPr lang="en-US" sz="1600" dirty="0"/>
          </a:p>
          <a:p>
            <a:pPr marL="114300" indent="0">
              <a:buFont typeface="Arial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CCABE-CA7D-9147-A2BC-C7B0D889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Commercial Cloud Providers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1B985-6888-8253-546C-8538F7001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5663" y="1690688"/>
            <a:ext cx="4355969" cy="3252697"/>
          </a:xfrm>
        </p:spPr>
        <p:txBody>
          <a:bodyPr>
            <a:noAutofit/>
          </a:bodyPr>
          <a:lstStyle/>
          <a:p>
            <a:r>
              <a:rPr lang="en-US" dirty="0"/>
              <a:t>Amazon AWS</a:t>
            </a:r>
          </a:p>
          <a:p>
            <a:r>
              <a:rPr lang="en-US" dirty="0"/>
              <a:t>Microsoft Azure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Google Cloud Provider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r>
              <a:rPr lang="en-US" dirty="0"/>
              <a:t>Many more</a:t>
            </a:r>
          </a:p>
        </p:txBody>
      </p:sp>
      <p:pic>
        <p:nvPicPr>
          <p:cNvPr id="5" name="Picture 4" descr="AWS Logo">
            <a:extLst>
              <a:ext uri="{FF2B5EF4-FFF2-40B4-BE49-F238E27FC236}">
                <a16:creationId xmlns:a16="http://schemas.microsoft.com/office/drawing/2014/main" id="{BFE54E6F-5037-CCAD-52D1-E218FA1F4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924" y="1935747"/>
            <a:ext cx="1598026" cy="101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google cloud logo">
            <a:extLst>
              <a:ext uri="{FF2B5EF4-FFF2-40B4-BE49-F238E27FC236}">
                <a16:creationId xmlns:a16="http://schemas.microsoft.com/office/drawing/2014/main" id="{6CD48DA5-D2E3-CC67-EE33-5CE12BB2B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3011" y="2937426"/>
            <a:ext cx="2074717" cy="179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crosoft Azure Logo ">
            <a:extLst>
              <a:ext uri="{FF2B5EF4-FFF2-40B4-BE49-F238E27FC236}">
                <a16:creationId xmlns:a16="http://schemas.microsoft.com/office/drawing/2014/main" id="{47104D1E-DDE5-12B7-BBD2-D12EF9E5A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90242" y="1667702"/>
            <a:ext cx="1178727" cy="111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igital ocean logo">
            <a:extLst>
              <a:ext uri="{FF2B5EF4-FFF2-40B4-BE49-F238E27FC236}">
                <a16:creationId xmlns:a16="http://schemas.microsoft.com/office/drawing/2014/main" id="{57BA39FE-A9B1-DDF6-E720-245710224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9383" r="24376" b="1"/>
          <a:stretch/>
        </p:blipFill>
        <p:spPr bwMode="auto">
          <a:xfrm>
            <a:off x="2691063" y="4186418"/>
            <a:ext cx="1351164" cy="1194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2" descr="Linode Logo">
            <a:extLst>
              <a:ext uri="{FF2B5EF4-FFF2-40B4-BE49-F238E27FC236}">
                <a16:creationId xmlns:a16="http://schemas.microsoft.com/office/drawing/2014/main" id="{2C2E138A-C94A-7878-38EE-454006AC7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927" y="4783691"/>
            <a:ext cx="1947319" cy="92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4" descr="Oracle cloud logo">
            <a:extLst>
              <a:ext uri="{FF2B5EF4-FFF2-40B4-BE49-F238E27FC236}">
                <a16:creationId xmlns:a16="http://schemas.microsoft.com/office/drawing/2014/main" id="{FA958564-E8B2-053E-6DFE-5C081C240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427" y="3429000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F90D99-E61A-0E2D-A736-794F61275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5689" y="4417247"/>
            <a:ext cx="3314086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72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Cloud Service Models</a:t>
            </a:r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4294967295"/>
          </p:nvPr>
        </p:nvSpPr>
        <p:spPr>
          <a:xfrm>
            <a:off x="672029" y="1531345"/>
            <a:ext cx="5409743" cy="4702387"/>
          </a:xfrm>
        </p:spPr>
        <p:txBody>
          <a:bodyPr spcFirstLastPara="1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000" b="0" i="0" u="none" strike="noStrike" cap="none" dirty="0"/>
              <a:t>IaaS - Raw IT resources offered to the user by the cloud service provider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000" b="0" i="0" u="none" strike="noStrike" cap="none" dirty="0"/>
              <a:t>Most control, most advanced setup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000" b="0" i="0" u="none" strike="noStrike" cap="none" dirty="0"/>
              <a:t>Servers and Networking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000" b="0" i="0" u="none" strike="noStrike" cap="none" dirty="0"/>
              <a:t>SaaS - Software that runs on a provider’s infrastructure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000" b="0" i="0" u="none" strike="noStrike" cap="none" dirty="0"/>
              <a:t>Least control, most simple setup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000" b="0" i="0" u="none" strike="noStrike" cap="none" dirty="0" err="1"/>
              <a:t>Jupyterhub</a:t>
            </a:r>
            <a:endParaRPr lang="en-US" sz="2000" b="0" i="0" u="none" strike="noStrike" cap="none" dirty="0"/>
          </a:p>
          <a:p>
            <a:pPr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000" b="0" i="0" u="none" strike="noStrike" cap="none" dirty="0"/>
              <a:t>PaaS - A platform that a provider offers to its customers via the internet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000" b="0" i="0" u="none" strike="noStrike" cap="none" dirty="0"/>
              <a:t>Some control, simplified setup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</a:pPr>
            <a:r>
              <a:rPr lang="en-US" sz="2000" b="0" i="0" u="none" strike="noStrike" cap="none" dirty="0"/>
              <a:t>Windows Virtual Machine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709031-31D7-68A8-5D1F-8F7D0E1B2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772" y="1881188"/>
            <a:ext cx="5728312" cy="383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25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5DE14-71C0-1325-C845-B15D3804A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 cloud?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9B74D-BFB5-B7CD-5DDB-6DD7B2674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099"/>
            <a:ext cx="10515600" cy="4547039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Cost Savings: </a:t>
            </a:r>
            <a:r>
              <a:rPr lang="en-US" dirty="0"/>
              <a:t>Pay for what you use, with no upfront infrastructure costs.</a:t>
            </a:r>
          </a:p>
          <a:p>
            <a:r>
              <a:rPr lang="en-US" b="1" dirty="0"/>
              <a:t>Scalability: </a:t>
            </a:r>
            <a:r>
              <a:rPr lang="en-US" dirty="0"/>
              <a:t>Easily scale resources up or down based on demand.</a:t>
            </a:r>
          </a:p>
          <a:p>
            <a:r>
              <a:rPr lang="en-US" b="1" dirty="0"/>
              <a:t>Flexibility: </a:t>
            </a:r>
            <a:r>
              <a:rPr lang="en-US" dirty="0"/>
              <a:t>Access resources and applications from anywhere with an internet connection.</a:t>
            </a:r>
          </a:p>
          <a:p>
            <a:r>
              <a:rPr lang="en-US" b="1" dirty="0"/>
              <a:t>Reliability: </a:t>
            </a:r>
            <a:r>
              <a:rPr lang="en-US" dirty="0"/>
              <a:t>Cloud providers typically offer high uptime and data redundancy.</a:t>
            </a:r>
          </a:p>
          <a:p>
            <a:r>
              <a:rPr lang="en-US" b="1" dirty="0"/>
              <a:t>Collaboration: </a:t>
            </a:r>
            <a:r>
              <a:rPr lang="en-US" dirty="0"/>
              <a:t>Enable seamless collaboration and data sharing among teams.</a:t>
            </a:r>
          </a:p>
        </p:txBody>
      </p:sp>
    </p:spTree>
    <p:extLst>
      <p:ext uri="{BB962C8B-B14F-4D97-AF65-F5344CB8AC3E}">
        <p14:creationId xmlns:p14="http://schemas.microsoft.com/office/powerpoint/2010/main" val="312398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748990" y="397727"/>
            <a:ext cx="4292097" cy="14859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100" dirty="0">
                <a:sym typeface="Helvetica Neue Light"/>
              </a:rPr>
              <a:t>What tools are available?</a:t>
            </a:r>
            <a:endParaRPr lang="en-US" sz="4100" dirty="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549023" y="1883627"/>
            <a:ext cx="4371265" cy="3581400"/>
          </a:xfrm>
          <a:prstGeom prst="rect">
            <a:avLst/>
          </a:prstGeom>
        </p:spPr>
        <p:txBody>
          <a:bodyPr spcFirstLastPara="1" vert="horz" lIns="91425" tIns="45700" rIns="91425" bIns="45700" rtlCol="0" anchor="t" anchorCtr="0">
            <a:norm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Advanced Tools</a:t>
            </a:r>
          </a:p>
          <a:p>
            <a:pPr lvl="1">
              <a:spcBef>
                <a:spcPts val="1000"/>
              </a:spcBef>
              <a:buClr>
                <a:srgbClr val="000000"/>
              </a:buClr>
              <a:buSzPct val="100000"/>
              <a:defRPr/>
            </a:pPr>
            <a:r>
              <a:rPr lang="en-US" dirty="0">
                <a:solidFill>
                  <a:srgbClr val="000000"/>
                </a:solidFill>
              </a:rPr>
              <a:t>Cluster Environments</a:t>
            </a:r>
          </a:p>
          <a:p>
            <a:pPr lvl="2">
              <a:spcBef>
                <a:spcPts val="1000"/>
              </a:spcBef>
              <a:buClr>
                <a:srgbClr val="000000"/>
              </a:buClr>
              <a:buSzPct val="100000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Parallel Cluster</a:t>
            </a:r>
          </a:p>
          <a:p>
            <a:pPr lvl="1">
              <a:spcBef>
                <a:spcPts val="1000"/>
              </a:spcBef>
              <a:buClr>
                <a:srgbClr val="000000"/>
              </a:buClr>
              <a:buSzPct val="100000"/>
              <a:defRPr/>
            </a:pPr>
            <a:r>
              <a:rPr lang="en-US" dirty="0">
                <a:solidFill>
                  <a:srgbClr val="000000"/>
                </a:solidFill>
              </a:rPr>
              <a:t>Container Services</a:t>
            </a:r>
          </a:p>
          <a:p>
            <a:pPr lvl="2">
              <a:spcBef>
                <a:spcPts val="1000"/>
              </a:spcBef>
              <a:buClr>
                <a:srgbClr val="000000"/>
              </a:buClr>
              <a:buSzPct val="100000"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Elastic Kubernetes Service, Elastic Container Service </a:t>
            </a:r>
          </a:p>
          <a:p>
            <a:pPr marL="4572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  <a:tabLst/>
              <a:defRPr/>
            </a:pPr>
            <a:endParaRPr lang="en-US" sz="2800" dirty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393567" y="6453386"/>
            <a:ext cx="1596292" cy="40461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9</a:t>
            </a:fld>
            <a:endParaRPr lang="en-US"/>
          </a:p>
        </p:txBody>
      </p:sp>
      <p:pic>
        <p:nvPicPr>
          <p:cNvPr id="2" name="Picture 2" descr="Parallel cluster diagram">
            <a:extLst>
              <a:ext uri="{FF2B5EF4-FFF2-40B4-BE49-F238E27FC236}">
                <a16:creationId xmlns:a16="http://schemas.microsoft.com/office/drawing/2014/main" id="{F5ACE963-08F6-67D2-26C5-74F4C8A9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795" y="768318"/>
            <a:ext cx="6517065" cy="211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331E23-FFD2-A5B9-C35C-3AF77171F181}"/>
              </a:ext>
            </a:extLst>
          </p:cNvPr>
          <p:cNvSpPr txBox="1"/>
          <p:nvPr/>
        </p:nvSpPr>
        <p:spPr>
          <a:xfrm>
            <a:off x="7540831" y="243302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Parallel Cluster</a:t>
            </a:r>
          </a:p>
        </p:txBody>
      </p:sp>
      <p:pic>
        <p:nvPicPr>
          <p:cNvPr id="4" name="Picture 4" descr="Elastic Container Service diagram">
            <a:extLst>
              <a:ext uri="{FF2B5EF4-FFF2-40B4-BE49-F238E27FC236}">
                <a16:creationId xmlns:a16="http://schemas.microsoft.com/office/drawing/2014/main" id="{C9D205C9-190E-0824-6F2C-6D840B7C5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349" y="3502183"/>
            <a:ext cx="6523511" cy="2304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06C4A-D8D6-DD57-ADF2-BF54708DDC25}"/>
              </a:ext>
            </a:extLst>
          </p:cNvPr>
          <p:cNvSpPr txBox="1"/>
          <p:nvPr/>
        </p:nvSpPr>
        <p:spPr>
          <a:xfrm>
            <a:off x="6790577" y="2978963"/>
            <a:ext cx="42437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Elastic Container Service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1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23135</TotalTime>
  <Words>774</Words>
  <Application>Microsoft Office PowerPoint</Application>
  <PresentationFormat>Widescreen</PresentationFormat>
  <Paragraphs>157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 Black</vt:lpstr>
      <vt:lpstr>Arial</vt:lpstr>
      <vt:lpstr>Helvetica Neue Light</vt:lpstr>
      <vt:lpstr>Atkinson Hyperlegible</vt:lpstr>
      <vt:lpstr>Calibri</vt:lpstr>
      <vt:lpstr>Aptos</vt:lpstr>
      <vt:lpstr>Office Theme</vt:lpstr>
      <vt:lpstr>PowerPoint Presentation</vt:lpstr>
      <vt:lpstr>Working with Cloud</vt:lpstr>
      <vt:lpstr>PowerPoint Presentation</vt:lpstr>
      <vt:lpstr>Outline</vt:lpstr>
      <vt:lpstr>What is the Cloud?</vt:lpstr>
      <vt:lpstr>Commercial Cloud Providers</vt:lpstr>
      <vt:lpstr>Cloud Service Models</vt:lpstr>
      <vt:lpstr>Why use the cloud?</vt:lpstr>
      <vt:lpstr>What tools are available?</vt:lpstr>
      <vt:lpstr>What tools are available?</vt:lpstr>
      <vt:lpstr>Shared Responsibility Model</vt:lpstr>
      <vt:lpstr>Example use-cases</vt:lpstr>
      <vt:lpstr>What scares you about working in the cloud?</vt:lpstr>
      <vt:lpstr>Cost-Saving Considerations</vt:lpstr>
      <vt:lpstr>Cloud DEMO</vt:lpstr>
      <vt:lpstr>Learning Materials</vt:lpstr>
      <vt:lpstr>Cloud Resources</vt:lpstr>
      <vt:lpstr>How to get started</vt:lpstr>
      <vt:lpstr>Cloud Foundations Service</vt:lpstr>
      <vt:lpstr>Survey and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Mohal Khandelwal</dc:creator>
  <cp:lastModifiedBy>Mohal Khandelwal</cp:lastModifiedBy>
  <cp:revision>135</cp:revision>
  <dcterms:modified xsi:type="dcterms:W3CDTF">2025-03-11T16:48:04Z</dcterms:modified>
</cp:coreProperties>
</file>